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70" d="100"/>
          <a:sy n="70" d="100"/>
        </p:scale>
        <p:origin x="14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7" name="Rechthoe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nl-NL" smtClean="0"/>
              <a:t>Klik om de stijl te bewerken</a:t>
            </a:r>
            <a:endParaRPr kumimoji="0"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C46D61A-8B8D-499D-9652-BA274C697187}" type="datetimeFigureOut">
              <a:rPr lang="nl-NL" smtClean="0"/>
              <a:pPr/>
              <a:t>26-1-2016</a:t>
            </a:fld>
            <a:endParaRPr lang="nl-NL"/>
          </a:p>
        </p:txBody>
      </p:sp>
      <p:sp>
        <p:nvSpPr>
          <p:cNvPr id="17" name="Tijdelijke aanduiding voor voettekst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2DBFE2E-F2ED-4438-9DF8-9B4B7BEFC155}"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C46D61A-8B8D-499D-9652-BA274C697187}" type="datetimeFigureOut">
              <a:rPr lang="nl-NL" smtClean="0"/>
              <a:pPr/>
              <a:t>26-1-2016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DBFE2E-F2ED-4438-9DF8-9B4B7BEFC15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1"/>
      </p:bgRef>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609600"/>
            <a:ext cx="2057400" cy="55165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6553200" y="6248402"/>
            <a:ext cx="2209800" cy="365125"/>
          </a:xfrm>
        </p:spPr>
        <p:txBody>
          <a:bodyPr/>
          <a:lstStyle/>
          <a:p>
            <a:fld id="{BC46D61A-8B8D-499D-9652-BA274C697187}" type="datetimeFigureOut">
              <a:rPr lang="nl-NL" smtClean="0"/>
              <a:pPr/>
              <a:t>26-1-2016</a:t>
            </a:fld>
            <a:endParaRPr lang="nl-NL"/>
          </a:p>
        </p:txBody>
      </p:sp>
      <p:sp>
        <p:nvSpPr>
          <p:cNvPr id="5" name="Tijdelijke aanduiding voor voettekst 4"/>
          <p:cNvSpPr>
            <a:spLocks noGrp="1"/>
          </p:cNvSpPr>
          <p:nvPr>
            <p:ph type="ftr" sz="quarter" idx="11"/>
          </p:nvPr>
        </p:nvSpPr>
        <p:spPr>
          <a:xfrm>
            <a:off x="457201" y="6248207"/>
            <a:ext cx="5573483" cy="365125"/>
          </a:xfrm>
        </p:spPr>
        <p:txBody>
          <a:bodyPr/>
          <a:lstStyle/>
          <a:p>
            <a:endParaRPr lang="nl-NL"/>
          </a:p>
        </p:txBody>
      </p:sp>
      <p:sp>
        <p:nvSpPr>
          <p:cNvPr id="7" name="Rechthoe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rot="5400000">
            <a:off x="5989638" y="144462"/>
            <a:ext cx="533400" cy="244476"/>
          </a:xfrm>
        </p:spPr>
        <p:txBody>
          <a:bodyPr/>
          <a:lstStyle/>
          <a:p>
            <a:fld id="{82DBFE2E-F2ED-4438-9DF8-9B4B7BEFC155}"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BC46D61A-8B8D-499D-9652-BA274C697187}" type="datetimeFigureOut">
              <a:rPr lang="nl-NL" smtClean="0"/>
              <a:pPr/>
              <a:t>26-1-2016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82DBFE2E-F2ED-4438-9DF8-9B4B7BEFC155}" type="slidenum">
              <a:rPr lang="nl-NL" smtClean="0"/>
              <a:pPr/>
              <a:t>‹nr.›</a:t>
            </a:fld>
            <a:endParaRPr lang="nl-NL"/>
          </a:p>
        </p:txBody>
      </p:sp>
      <p:sp>
        <p:nvSpPr>
          <p:cNvPr id="8" name="Tijdelijke aanduiding voor inhoud 7"/>
          <p:cNvSpPr>
            <a:spLocks noGrp="1"/>
          </p:cNvSpPr>
          <p:nvPr>
            <p:ph sz="quarter" idx="1"/>
          </p:nvPr>
        </p:nvSpPr>
        <p:spPr>
          <a:xfrm>
            <a:off x="612648" y="1600200"/>
            <a:ext cx="8153400" cy="44958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7"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BC46D61A-8B8D-499D-9652-BA274C697187}" type="datetimeFigureOut">
              <a:rPr lang="nl-NL" smtClean="0"/>
              <a:pPr/>
              <a:t>26-1-2016</a:t>
            </a:fld>
            <a:endParaRPr lang="nl-NL"/>
          </a:p>
        </p:txBody>
      </p:sp>
      <p:sp>
        <p:nvSpPr>
          <p:cNvPr id="13" name="Tijdelijke aanduiding voor dia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DBFE2E-F2ED-4438-9DF8-9B4B7BEFC155}" type="slidenum">
              <a:rPr lang="nl-NL" smtClean="0"/>
              <a:pPr/>
              <a:t>‹nr.›</a:t>
            </a:fld>
            <a:endParaRPr lang="nl-NL"/>
          </a:p>
        </p:txBody>
      </p:sp>
      <p:sp>
        <p:nvSpPr>
          <p:cNvPr id="14" name="Tijdelijke aanduiding voor voettekst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9" name="Tijdelijke aanduiding voor inhoud 8"/>
          <p:cNvSpPr>
            <a:spLocks noGrp="1"/>
          </p:cNvSpPr>
          <p:nvPr>
            <p:ph sz="quarter" idx="1"/>
          </p:nvPr>
        </p:nvSpPr>
        <p:spPr>
          <a:xfrm>
            <a:off x="609600"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844901"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8" name="Tijdelijke aanduiding voor datum 7"/>
          <p:cNvSpPr>
            <a:spLocks noGrp="1"/>
          </p:cNvSpPr>
          <p:nvPr>
            <p:ph type="dt" sz="half" idx="15"/>
          </p:nvPr>
        </p:nvSpPr>
        <p:spPr/>
        <p:txBody>
          <a:bodyPr rtlCol="0"/>
          <a:lstStyle/>
          <a:p>
            <a:fld id="{BC46D61A-8B8D-499D-9652-BA274C697187}" type="datetimeFigureOut">
              <a:rPr lang="nl-NL" smtClean="0"/>
              <a:pPr/>
              <a:t>26-1-2016</a:t>
            </a:fld>
            <a:endParaRPr lang="nl-NL"/>
          </a:p>
        </p:txBody>
      </p:sp>
      <p:sp>
        <p:nvSpPr>
          <p:cNvPr id="10" name="Tijdelijke aanduiding voor dianummer 9"/>
          <p:cNvSpPr>
            <a:spLocks noGrp="1"/>
          </p:cNvSpPr>
          <p:nvPr>
            <p:ph type="sldNum" sz="quarter" idx="16"/>
          </p:nvPr>
        </p:nvSpPr>
        <p:spPr/>
        <p:txBody>
          <a:bodyPr rtlCol="0"/>
          <a:lstStyle/>
          <a:p>
            <a:fld id="{82DBFE2E-F2ED-4438-9DF8-9B4B7BEFC155}" type="slidenum">
              <a:rPr lang="nl-NL" smtClean="0"/>
              <a:pPr/>
              <a:t>‹nr.›</a:t>
            </a:fld>
            <a:endParaRPr lang="nl-NL"/>
          </a:p>
        </p:txBody>
      </p:sp>
      <p:sp>
        <p:nvSpPr>
          <p:cNvPr id="12" name="Tijdelijke aanduiding voor voettekst 11"/>
          <p:cNvSpPr>
            <a:spLocks noGrp="1"/>
          </p:cNvSpPr>
          <p:nvPr>
            <p:ph type="ftr" sz="quarter" idx="17"/>
          </p:nvPr>
        </p:nvSpPr>
        <p:spPr/>
        <p:txBody>
          <a:bodyPr rtlCol="0"/>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nl-NL" smtClean="0"/>
              <a:t>Klik om de stijl te bewerken</a:t>
            </a:r>
            <a:endParaRPr kumimoji="0" lang="en-US"/>
          </a:p>
        </p:txBody>
      </p:sp>
      <p:sp>
        <p:nvSpPr>
          <p:cNvPr id="11" name="Tijdelijke aanduiding voor inhoud 10"/>
          <p:cNvSpPr>
            <a:spLocks noGrp="1"/>
          </p:cNvSpPr>
          <p:nvPr>
            <p:ph sz="quarter" idx="2"/>
          </p:nvPr>
        </p:nvSpPr>
        <p:spPr>
          <a:xfrm>
            <a:off x="609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800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5"/>
          </p:nvPr>
        </p:nvSpPr>
        <p:spPr/>
        <p:txBody>
          <a:bodyPr rtlCol="0"/>
          <a:lstStyle/>
          <a:p>
            <a:fld id="{BC46D61A-8B8D-499D-9652-BA274C697187}" type="datetimeFigureOut">
              <a:rPr lang="nl-NL" smtClean="0"/>
              <a:pPr/>
              <a:t>26-1-2016</a:t>
            </a:fld>
            <a:endParaRPr lang="nl-NL"/>
          </a:p>
        </p:txBody>
      </p:sp>
      <p:sp>
        <p:nvSpPr>
          <p:cNvPr id="12" name="Tijdelijke aanduiding voor dianummer 11"/>
          <p:cNvSpPr>
            <a:spLocks noGrp="1"/>
          </p:cNvSpPr>
          <p:nvPr>
            <p:ph type="sldNum" sz="quarter" idx="16"/>
          </p:nvPr>
        </p:nvSpPr>
        <p:spPr/>
        <p:txBody>
          <a:bodyPr rtlCol="0"/>
          <a:lstStyle/>
          <a:p>
            <a:fld id="{82DBFE2E-F2ED-4438-9DF8-9B4B7BEFC155}" type="slidenum">
              <a:rPr lang="nl-NL" smtClean="0"/>
              <a:pPr/>
              <a:t>‹nr.›</a:t>
            </a:fld>
            <a:endParaRPr lang="nl-NL"/>
          </a:p>
        </p:txBody>
      </p:sp>
      <p:sp>
        <p:nvSpPr>
          <p:cNvPr id="14" name="Tijdelijke aanduiding voor voettekst 13"/>
          <p:cNvSpPr>
            <a:spLocks noGrp="1"/>
          </p:cNvSpPr>
          <p:nvPr>
            <p:ph type="ftr" sz="quarter" idx="17"/>
          </p:nvPr>
        </p:nvSpPr>
        <p:spPr/>
        <p:txBody>
          <a:bodyPr rtlCol="0"/>
          <a:lstStyle/>
          <a:p>
            <a:endParaRPr lang="nl-NL"/>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BC46D61A-8B8D-499D-9652-BA274C697187}" type="datetimeFigureOut">
              <a:rPr lang="nl-NL" smtClean="0"/>
              <a:pPr/>
              <a:t>26-1-2016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lvl1pPr>
              <a:defRPr>
                <a:solidFill>
                  <a:srgbClr val="FFFFFF"/>
                </a:solidFill>
              </a:defRPr>
            </a:lvl1pPr>
          </a:lstStyle>
          <a:p>
            <a:fld id="{82DBFE2E-F2ED-4438-9DF8-9B4B7BEFC15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C46D61A-8B8D-499D-9652-BA274C697187}" type="datetimeFigureOut">
              <a:rPr lang="nl-NL" smtClean="0"/>
              <a:pPr/>
              <a:t>26-1-2016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fld id="{82DBFE2E-F2ED-4438-9DF8-9B4B7BEFC15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BC46D61A-8B8D-499D-9652-BA274C697187}" type="datetimeFigureOut">
              <a:rPr lang="nl-NL" smtClean="0"/>
              <a:pPr/>
              <a:t>26-1-2016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82DBFE2E-F2ED-4438-9DF8-9B4B7BEFC155}" type="slidenum">
              <a:rPr lang="nl-NL" smtClean="0"/>
              <a:pPr/>
              <a:t>‹nr.›</a:t>
            </a:fld>
            <a:endParaRPr lang="nl-NL"/>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8" name="Rechthoe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nl-NL" smtClean="0"/>
              <a:t>Klik om de stijl te bewerken</a:t>
            </a:r>
            <a:endParaRPr kumimoji="0" lang="en-US"/>
          </a:p>
        </p:txBody>
      </p:sp>
      <p:sp>
        <p:nvSpPr>
          <p:cNvPr id="11" name="Rechthoe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datum 11"/>
          <p:cNvSpPr>
            <a:spLocks noGrp="1"/>
          </p:cNvSpPr>
          <p:nvPr>
            <p:ph type="dt" sz="half" idx="10"/>
          </p:nvPr>
        </p:nvSpPr>
        <p:spPr>
          <a:xfrm>
            <a:off x="6248400" y="6248400"/>
            <a:ext cx="2667000" cy="365125"/>
          </a:xfrm>
        </p:spPr>
        <p:txBody>
          <a:bodyPr rtlCol="0"/>
          <a:lstStyle/>
          <a:p>
            <a:fld id="{BC46D61A-8B8D-499D-9652-BA274C697187}" type="datetimeFigureOut">
              <a:rPr lang="nl-NL" smtClean="0"/>
              <a:pPr/>
              <a:t>26-1-2016</a:t>
            </a:fld>
            <a:endParaRPr lang="nl-NL"/>
          </a:p>
        </p:txBody>
      </p:sp>
      <p:sp>
        <p:nvSpPr>
          <p:cNvPr id="13" name="Tijdelijke aanduiding voor dianummer 12"/>
          <p:cNvSpPr>
            <a:spLocks noGrp="1"/>
          </p:cNvSpPr>
          <p:nvPr>
            <p:ph type="sldNum" sz="quarter" idx="11"/>
          </p:nvPr>
        </p:nvSpPr>
        <p:spPr>
          <a:xfrm>
            <a:off x="0" y="4667249"/>
            <a:ext cx="1447800" cy="663578"/>
          </a:xfrm>
        </p:spPr>
        <p:txBody>
          <a:bodyPr rtlCol="0"/>
          <a:lstStyle>
            <a:lvl1pPr>
              <a:defRPr sz="2800"/>
            </a:lvl1pPr>
          </a:lstStyle>
          <a:p>
            <a:fld id="{82DBFE2E-F2ED-4438-9DF8-9B4B7BEFC155}" type="slidenum">
              <a:rPr lang="nl-NL" smtClean="0"/>
              <a:pPr/>
              <a:t>‹nr.›</a:t>
            </a:fld>
            <a:endParaRPr lang="nl-NL"/>
          </a:p>
        </p:txBody>
      </p:sp>
      <p:sp>
        <p:nvSpPr>
          <p:cNvPr id="14" name="Tijdelijke aanduiding voor voettekst 13"/>
          <p:cNvSpPr>
            <a:spLocks noGrp="1"/>
          </p:cNvSpPr>
          <p:nvPr>
            <p:ph type="ftr" sz="quarter" idx="12"/>
          </p:nvPr>
        </p:nvSpPr>
        <p:spPr>
          <a:xfrm>
            <a:off x="1600200" y="6248206"/>
            <a:ext cx="4572000" cy="365125"/>
          </a:xfrm>
        </p:spPr>
        <p:txBody>
          <a:bodyPr rtlCol="0"/>
          <a:lstStyle/>
          <a:p>
            <a:endParaRPr lang="nl-NL"/>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228600"/>
            <a:ext cx="8153400" cy="9906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46D61A-8B8D-499D-9652-BA274C697187}" type="datetimeFigureOut">
              <a:rPr lang="nl-NL" smtClean="0"/>
              <a:pPr/>
              <a:t>26-1-2016</a:t>
            </a:fld>
            <a:endParaRPr lang="nl-NL"/>
          </a:p>
        </p:txBody>
      </p:sp>
      <p:sp>
        <p:nvSpPr>
          <p:cNvPr id="3" name="Tijdelijke aanduiding voor voettekst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hthoe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DBFE2E-F2ED-4438-9DF8-9B4B7BEFC15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Ft9bWT-5K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arthd.com/wp-content/uploads/2014/10/J-K-Q-Card-Games-Wallpaper-HD.jpg"/>
          <p:cNvPicPr>
            <a:picLocks noChangeAspect="1" noChangeArrowheads="1"/>
          </p:cNvPicPr>
          <p:nvPr/>
        </p:nvPicPr>
        <p:blipFill>
          <a:blip r:embed="rId2" cstate="print"/>
          <a:srcRect r="8507"/>
          <a:stretch>
            <a:fillRect/>
          </a:stretch>
        </p:blipFill>
        <p:spPr bwMode="auto">
          <a:xfrm>
            <a:off x="0" y="0"/>
            <a:ext cx="9144000" cy="6858000"/>
          </a:xfrm>
          <a:prstGeom prst="rect">
            <a:avLst/>
          </a:prstGeom>
          <a:noFill/>
        </p:spPr>
      </p:pic>
      <p:sp>
        <p:nvSpPr>
          <p:cNvPr id="2" name="Titel 1"/>
          <p:cNvSpPr>
            <a:spLocks noGrp="1"/>
          </p:cNvSpPr>
          <p:nvPr>
            <p:ph type="ctrTitle"/>
          </p:nvPr>
        </p:nvSpPr>
        <p:spPr>
          <a:xfrm>
            <a:off x="539552" y="0"/>
            <a:ext cx="4716016" cy="2060848"/>
          </a:xfrm>
        </p:spPr>
        <p:txBody>
          <a:bodyPr>
            <a:noAutofit/>
          </a:bodyPr>
          <a:lstStyle/>
          <a:p>
            <a:r>
              <a:rPr lang="nl-NL" sz="4800" dirty="0" smtClean="0">
                <a:solidFill>
                  <a:schemeClr val="tx1"/>
                </a:solidFill>
              </a:rPr>
              <a:t>21 card </a:t>
            </a:r>
            <a:r>
              <a:rPr lang="nl-NL" sz="4800" dirty="0" err="1" smtClean="0">
                <a:solidFill>
                  <a:schemeClr val="tx1"/>
                </a:solidFill>
              </a:rPr>
              <a:t>trick</a:t>
            </a:r>
            <a:r>
              <a:rPr lang="nl-NL" sz="4800" dirty="0" smtClean="0">
                <a:solidFill>
                  <a:schemeClr val="tx1"/>
                </a:solidFill>
              </a:rPr>
              <a:t/>
            </a:r>
            <a:br>
              <a:rPr lang="nl-NL" sz="4800" dirty="0" smtClean="0">
                <a:solidFill>
                  <a:schemeClr val="tx1"/>
                </a:solidFill>
              </a:rPr>
            </a:br>
            <a:r>
              <a:rPr lang="nl-NL" sz="4800" dirty="0" smtClean="0">
                <a:solidFill>
                  <a:schemeClr val="tx1"/>
                </a:solidFill>
              </a:rPr>
              <a:t>Marc </a:t>
            </a:r>
            <a:r>
              <a:rPr lang="nl-NL" sz="4800" dirty="0" err="1" smtClean="0">
                <a:solidFill>
                  <a:schemeClr val="tx1"/>
                </a:solidFill>
              </a:rPr>
              <a:t>Morelli</a:t>
            </a:r>
            <a:endParaRPr lang="nl-NL" sz="4800" dirty="0">
              <a:solidFill>
                <a:schemeClr val="tx1"/>
              </a:solidFill>
            </a:endParaRPr>
          </a:p>
        </p:txBody>
      </p:sp>
      <p:sp>
        <p:nvSpPr>
          <p:cNvPr id="3" name="Ondertitel 2"/>
          <p:cNvSpPr>
            <a:spLocks noGrp="1"/>
          </p:cNvSpPr>
          <p:nvPr>
            <p:ph type="subTitle" idx="1"/>
          </p:nvPr>
        </p:nvSpPr>
        <p:spPr>
          <a:xfrm>
            <a:off x="0" y="5733256"/>
            <a:ext cx="3491880" cy="1248544"/>
          </a:xfrm>
        </p:spPr>
        <p:txBody>
          <a:bodyPr>
            <a:normAutofit/>
          </a:bodyPr>
          <a:lstStyle/>
          <a:p>
            <a:r>
              <a:rPr lang="nl-NL" sz="1600" dirty="0" smtClean="0">
                <a:solidFill>
                  <a:srgbClr val="92D050"/>
                </a:solidFill>
              </a:rPr>
              <a:t>Carlie Wijnen, Irene Wouters,</a:t>
            </a:r>
          </a:p>
          <a:p>
            <a:r>
              <a:rPr lang="nl-NL" sz="1600" dirty="0" smtClean="0">
                <a:solidFill>
                  <a:srgbClr val="92D050"/>
                </a:solidFill>
              </a:rPr>
              <a:t> Isa </a:t>
            </a:r>
            <a:r>
              <a:rPr lang="nl-NL" sz="1600" dirty="0" err="1" smtClean="0">
                <a:solidFill>
                  <a:srgbClr val="92D050"/>
                </a:solidFill>
              </a:rPr>
              <a:t>Kraayvanger</a:t>
            </a:r>
            <a:r>
              <a:rPr lang="nl-NL" sz="1600" dirty="0">
                <a:solidFill>
                  <a:srgbClr val="92D050"/>
                </a:solidFill>
              </a:rPr>
              <a:t> </a:t>
            </a:r>
            <a:r>
              <a:rPr lang="nl-NL" sz="1600" dirty="0" smtClean="0">
                <a:solidFill>
                  <a:srgbClr val="92D050"/>
                </a:solidFill>
              </a:rPr>
              <a:t>and </a:t>
            </a:r>
            <a:r>
              <a:rPr lang="nl-NL" sz="1600" dirty="0" err="1" smtClean="0">
                <a:solidFill>
                  <a:srgbClr val="92D050"/>
                </a:solidFill>
              </a:rPr>
              <a:t>Klaske</a:t>
            </a:r>
            <a:r>
              <a:rPr lang="nl-NL" sz="1600" dirty="0" smtClean="0">
                <a:solidFill>
                  <a:srgbClr val="92D050"/>
                </a:solidFill>
              </a:rPr>
              <a:t> </a:t>
            </a:r>
            <a:r>
              <a:rPr lang="nl-NL" sz="1600" dirty="0" err="1" smtClean="0">
                <a:solidFill>
                  <a:srgbClr val="92D050"/>
                </a:solidFill>
              </a:rPr>
              <a:t>Galema</a:t>
            </a:r>
            <a:endParaRPr lang="nl-NL" sz="1600" dirty="0">
              <a:solidFill>
                <a:srgbClr val="92D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END</a:t>
            </a:r>
            <a:endParaRPr lang="nl-NL" dirty="0"/>
          </a:p>
        </p:txBody>
      </p:sp>
      <p:sp>
        <p:nvSpPr>
          <p:cNvPr id="3" name="Tijdelijke aanduiding voor inhoud 2"/>
          <p:cNvSpPr>
            <a:spLocks noGrp="1"/>
          </p:cNvSpPr>
          <p:nvPr>
            <p:ph sz="quarter" idx="1"/>
          </p:nvPr>
        </p:nvSpPr>
        <p:spPr/>
        <p:txBody>
          <a:bodyPr/>
          <a:lstStyle/>
          <a:p>
            <a:r>
              <a:rPr lang="nl-NL" dirty="0" smtClean="0"/>
              <a:t>We hope </a:t>
            </a:r>
            <a:r>
              <a:rPr lang="nl-NL" dirty="0" err="1" smtClean="0"/>
              <a:t>you</a:t>
            </a:r>
            <a:r>
              <a:rPr lang="nl-NL" dirty="0" smtClean="0"/>
              <a:t> </a:t>
            </a:r>
            <a:r>
              <a:rPr lang="nl-NL" dirty="0" err="1" smtClean="0"/>
              <a:t>understand</a:t>
            </a:r>
            <a:r>
              <a:rPr lang="nl-NL" dirty="0" smtClean="0"/>
              <a:t> the </a:t>
            </a:r>
            <a:r>
              <a:rPr lang="nl-NL" dirty="0" err="1" smtClean="0"/>
              <a:t>trick</a:t>
            </a:r>
            <a:r>
              <a:rPr lang="nl-NL" dirty="0" smtClean="0"/>
              <a:t> and </a:t>
            </a:r>
            <a:r>
              <a:rPr lang="nl-NL" dirty="0" err="1" smtClean="0"/>
              <a:t>that</a:t>
            </a:r>
            <a:r>
              <a:rPr lang="nl-NL" dirty="0" smtClean="0"/>
              <a:t> </a:t>
            </a:r>
            <a:r>
              <a:rPr lang="nl-NL" dirty="0" err="1" smtClean="0"/>
              <a:t>you</a:t>
            </a:r>
            <a:r>
              <a:rPr lang="nl-NL" dirty="0" smtClean="0"/>
              <a:t> </a:t>
            </a:r>
            <a:r>
              <a:rPr lang="nl-NL" dirty="0" err="1" smtClean="0"/>
              <a:t>liked</a:t>
            </a:r>
            <a:r>
              <a:rPr lang="nl-NL" dirty="0" smtClean="0"/>
              <a:t> </a:t>
            </a:r>
            <a:r>
              <a:rPr lang="nl-NL" dirty="0" err="1" smtClean="0"/>
              <a:t>it</a:t>
            </a:r>
            <a:r>
              <a:rPr lang="nl-NL" dirty="0" smtClean="0"/>
              <a:t>!</a:t>
            </a:r>
          </a:p>
        </p:txBody>
      </p:sp>
      <p:pic>
        <p:nvPicPr>
          <p:cNvPr id="36866" name="Picture 2" descr="http://marcmorelli.com/wp-content/uploads/2014/08/MRMORELLIMIND.jpg"/>
          <p:cNvPicPr>
            <a:picLocks noChangeAspect="1" noChangeArrowheads="1"/>
          </p:cNvPicPr>
          <p:nvPr/>
        </p:nvPicPr>
        <p:blipFill>
          <a:blip r:embed="rId2" cstate="print"/>
          <a:srcRect/>
          <a:stretch>
            <a:fillRect/>
          </a:stretch>
        </p:blipFill>
        <p:spPr bwMode="auto">
          <a:xfrm>
            <a:off x="2267744" y="3573016"/>
            <a:ext cx="4256956" cy="1621173"/>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Hello Indian students,</a:t>
            </a:r>
            <a:endParaRPr lang="nl-NL" dirty="0"/>
          </a:p>
        </p:txBody>
      </p:sp>
      <p:sp>
        <p:nvSpPr>
          <p:cNvPr id="3" name="Tijdelijke aanduiding voor inhoud 2"/>
          <p:cNvSpPr>
            <a:spLocks noGrp="1"/>
          </p:cNvSpPr>
          <p:nvPr>
            <p:ph sz="quarter" idx="1"/>
          </p:nvPr>
        </p:nvSpPr>
        <p:spPr>
          <a:xfrm>
            <a:off x="612648" y="1600200"/>
            <a:ext cx="8135816" cy="4495800"/>
          </a:xfrm>
        </p:spPr>
        <p:txBody>
          <a:bodyPr>
            <a:normAutofit/>
          </a:bodyPr>
          <a:lstStyle/>
          <a:p>
            <a:pPr>
              <a:buNone/>
            </a:pPr>
            <a:r>
              <a:rPr lang="en-US" dirty="0" smtClean="0"/>
              <a:t>Our topic is mathematics and tricks, because of that</a:t>
            </a:r>
          </a:p>
          <a:p>
            <a:pPr>
              <a:buNone/>
            </a:pPr>
            <a:r>
              <a:rPr lang="en-US" dirty="0" smtClean="0"/>
              <a:t>we wanted to try to contact a Dutch magician. We</a:t>
            </a:r>
          </a:p>
          <a:p>
            <a:pPr>
              <a:buNone/>
            </a:pPr>
            <a:r>
              <a:rPr lang="en-US" dirty="0" smtClean="0"/>
              <a:t>contacted Marc </a:t>
            </a:r>
            <a:r>
              <a:rPr lang="en-US" dirty="0" err="1" smtClean="0"/>
              <a:t>Morelli</a:t>
            </a:r>
            <a:r>
              <a:rPr lang="en-US" dirty="0" smtClean="0"/>
              <a:t> and he replied. He sent us</a:t>
            </a:r>
          </a:p>
          <a:p>
            <a:pPr>
              <a:buNone/>
            </a:pPr>
            <a:r>
              <a:rPr lang="en-US" dirty="0" smtClean="0"/>
              <a:t>an video. In this video he explains a trick and this </a:t>
            </a:r>
          </a:p>
          <a:p>
            <a:pPr>
              <a:buNone/>
            </a:pPr>
            <a:r>
              <a:rPr lang="en-US" dirty="0" smtClean="0"/>
              <a:t>presentation is about that trick: </a:t>
            </a:r>
            <a:r>
              <a:rPr lang="en-US" b="1" dirty="0" smtClean="0"/>
              <a:t>The 21 card trick</a:t>
            </a:r>
            <a:r>
              <a:rPr lang="en-US" dirty="0" smtClean="0"/>
              <a:t>.</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882"/>
          <a:stretch/>
        </p:blipFill>
        <p:spPr bwMode="auto">
          <a:xfrm>
            <a:off x="2601005" y="4725145"/>
            <a:ext cx="4110487" cy="21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Marc </a:t>
            </a:r>
            <a:r>
              <a:rPr lang="nl-NL" dirty="0" err="1" smtClean="0"/>
              <a:t>Morelli</a:t>
            </a:r>
            <a:endParaRPr lang="nl-NL" dirty="0"/>
          </a:p>
        </p:txBody>
      </p:sp>
      <p:sp>
        <p:nvSpPr>
          <p:cNvPr id="3" name="Tijdelijke aanduiding voor inhoud 2"/>
          <p:cNvSpPr>
            <a:spLocks noGrp="1"/>
          </p:cNvSpPr>
          <p:nvPr>
            <p:ph sz="quarter" idx="1"/>
          </p:nvPr>
        </p:nvSpPr>
        <p:spPr/>
        <p:txBody>
          <a:bodyPr>
            <a:normAutofit fontScale="92500" lnSpcReduction="10000"/>
          </a:bodyPr>
          <a:lstStyle/>
          <a:p>
            <a:pPr>
              <a:buNone/>
            </a:pPr>
            <a:r>
              <a:rPr lang="nl-NL" dirty="0" smtClean="0"/>
              <a:t>Marc </a:t>
            </a:r>
            <a:r>
              <a:rPr lang="nl-NL" dirty="0" err="1" smtClean="0"/>
              <a:t>Morelli</a:t>
            </a:r>
            <a:r>
              <a:rPr lang="nl-NL" dirty="0" smtClean="0"/>
              <a:t> is a Dutch </a:t>
            </a:r>
            <a:r>
              <a:rPr lang="nl-NL" dirty="0" err="1" smtClean="0"/>
              <a:t>magician</a:t>
            </a:r>
            <a:r>
              <a:rPr lang="nl-NL" dirty="0" smtClean="0"/>
              <a:t>. He </a:t>
            </a:r>
            <a:r>
              <a:rPr lang="nl-NL" dirty="0" err="1" smtClean="0"/>
              <a:t>works</a:t>
            </a:r>
            <a:r>
              <a:rPr lang="nl-NL" dirty="0" smtClean="0"/>
              <a:t> </a:t>
            </a:r>
            <a:r>
              <a:rPr lang="nl-NL" dirty="0" err="1" smtClean="0"/>
              <a:t>together</a:t>
            </a:r>
            <a:endParaRPr lang="nl-NL" dirty="0" smtClean="0"/>
          </a:p>
          <a:p>
            <a:pPr>
              <a:buNone/>
            </a:pPr>
            <a:r>
              <a:rPr lang="nl-NL" dirty="0" err="1" smtClean="0"/>
              <a:t>with</a:t>
            </a:r>
            <a:r>
              <a:rPr lang="nl-NL" dirty="0" smtClean="0"/>
              <a:t> </a:t>
            </a:r>
            <a:r>
              <a:rPr lang="nl-NL" dirty="0" err="1" smtClean="0"/>
              <a:t>his</a:t>
            </a:r>
            <a:r>
              <a:rPr lang="nl-NL" dirty="0" smtClean="0"/>
              <a:t> partner </a:t>
            </a:r>
            <a:r>
              <a:rPr lang="nl-NL" dirty="0" err="1" smtClean="0"/>
              <a:t>Magic</a:t>
            </a:r>
            <a:r>
              <a:rPr lang="nl-NL" dirty="0" smtClean="0"/>
              <a:t> Mike. </a:t>
            </a:r>
            <a:r>
              <a:rPr lang="nl-NL" dirty="0" err="1" smtClean="0"/>
              <a:t>Together</a:t>
            </a:r>
            <a:r>
              <a:rPr lang="nl-NL" dirty="0" smtClean="0"/>
              <a:t> </a:t>
            </a:r>
            <a:r>
              <a:rPr lang="nl-NL" dirty="0" err="1" smtClean="0"/>
              <a:t>they</a:t>
            </a:r>
            <a:endParaRPr lang="nl-NL" dirty="0" smtClean="0"/>
          </a:p>
          <a:p>
            <a:pPr>
              <a:buNone/>
            </a:pPr>
            <a:r>
              <a:rPr lang="nl-NL" dirty="0" err="1" smtClean="0"/>
              <a:t>participated</a:t>
            </a:r>
            <a:r>
              <a:rPr lang="nl-NL" dirty="0" smtClean="0"/>
              <a:t> in the tv-programma: </a:t>
            </a:r>
            <a:r>
              <a:rPr lang="nl-NL" dirty="0" err="1" smtClean="0"/>
              <a:t>Mindmasters</a:t>
            </a:r>
            <a:r>
              <a:rPr lang="nl-NL" dirty="0" smtClean="0"/>
              <a:t> live.</a:t>
            </a:r>
          </a:p>
          <a:p>
            <a:pPr>
              <a:buNone/>
            </a:pPr>
            <a:r>
              <a:rPr lang="nl-NL" dirty="0" smtClean="0"/>
              <a:t>Marc does a lot of </a:t>
            </a:r>
            <a:r>
              <a:rPr lang="nl-NL" dirty="0" err="1" smtClean="0"/>
              <a:t>small</a:t>
            </a:r>
            <a:endParaRPr lang="nl-NL" dirty="0" smtClean="0"/>
          </a:p>
          <a:p>
            <a:pPr>
              <a:buNone/>
            </a:pPr>
            <a:r>
              <a:rPr lang="nl-NL" dirty="0" err="1" smtClean="0"/>
              <a:t>but</a:t>
            </a:r>
            <a:r>
              <a:rPr lang="nl-NL" dirty="0" smtClean="0"/>
              <a:t> </a:t>
            </a:r>
            <a:r>
              <a:rPr lang="nl-NL" dirty="0" err="1" smtClean="0"/>
              <a:t>impressive</a:t>
            </a:r>
            <a:r>
              <a:rPr lang="nl-NL" dirty="0" smtClean="0"/>
              <a:t> </a:t>
            </a:r>
            <a:r>
              <a:rPr lang="nl-NL" dirty="0" err="1" smtClean="0"/>
              <a:t>tricks</a:t>
            </a:r>
            <a:r>
              <a:rPr lang="nl-NL" dirty="0" smtClean="0"/>
              <a:t>. The 21</a:t>
            </a:r>
          </a:p>
          <a:p>
            <a:pPr>
              <a:buNone/>
            </a:pPr>
            <a:r>
              <a:rPr lang="nl-NL" dirty="0" smtClean="0"/>
              <a:t>card trick is the first trick he</a:t>
            </a:r>
          </a:p>
          <a:p>
            <a:pPr>
              <a:buNone/>
            </a:pPr>
            <a:r>
              <a:rPr lang="nl-NL" dirty="0" smtClean="0"/>
              <a:t>Has ever </a:t>
            </a:r>
            <a:r>
              <a:rPr lang="nl-NL" dirty="0" err="1" smtClean="0"/>
              <a:t>learned</a:t>
            </a:r>
            <a:r>
              <a:rPr lang="nl-NL" dirty="0" smtClean="0"/>
              <a:t>. </a:t>
            </a:r>
            <a:r>
              <a:rPr lang="nl-NL" dirty="0" err="1" smtClean="0"/>
              <a:t>That</a:t>
            </a:r>
            <a:r>
              <a:rPr lang="nl-NL" dirty="0" smtClean="0"/>
              <a:t> is the </a:t>
            </a:r>
          </a:p>
          <a:p>
            <a:pPr>
              <a:buNone/>
            </a:pPr>
            <a:r>
              <a:rPr lang="nl-NL" dirty="0" err="1" smtClean="0"/>
              <a:t>reason</a:t>
            </a:r>
            <a:r>
              <a:rPr lang="nl-NL" dirty="0" smtClean="0"/>
              <a:t> </a:t>
            </a:r>
            <a:r>
              <a:rPr lang="nl-NL" dirty="0" err="1" smtClean="0"/>
              <a:t>why</a:t>
            </a:r>
            <a:r>
              <a:rPr lang="nl-NL" dirty="0" smtClean="0"/>
              <a:t> </a:t>
            </a:r>
            <a:r>
              <a:rPr lang="nl-NL" dirty="0" err="1" smtClean="0"/>
              <a:t>he</a:t>
            </a:r>
            <a:r>
              <a:rPr lang="nl-NL" dirty="0" smtClean="0"/>
              <a:t> sent </a:t>
            </a:r>
            <a:r>
              <a:rPr lang="nl-NL" dirty="0" err="1" smtClean="0"/>
              <a:t>us</a:t>
            </a:r>
            <a:r>
              <a:rPr lang="nl-NL" dirty="0" smtClean="0"/>
              <a:t> 	</a:t>
            </a:r>
          </a:p>
          <a:p>
            <a:pPr>
              <a:buNone/>
            </a:pPr>
            <a:r>
              <a:rPr lang="nl-NL" dirty="0" err="1" smtClean="0"/>
              <a:t>this</a:t>
            </a:r>
            <a:r>
              <a:rPr lang="nl-NL" dirty="0" smtClean="0"/>
              <a:t> </a:t>
            </a:r>
            <a:r>
              <a:rPr lang="nl-NL" dirty="0" err="1" smtClean="0"/>
              <a:t>trick</a:t>
            </a:r>
            <a:r>
              <a:rPr lang="nl-NL" dirty="0" smtClean="0"/>
              <a:t>.</a:t>
            </a:r>
          </a:p>
        </p:txBody>
      </p:sp>
      <p:pic>
        <p:nvPicPr>
          <p:cNvPr id="5" name="Picture 2" descr="http://marcmorelli.com/wp-content/uploads/2015/01/balletjes2.jpg"/>
          <p:cNvPicPr>
            <a:picLocks noChangeAspect="1" noChangeArrowheads="1"/>
          </p:cNvPicPr>
          <p:nvPr/>
        </p:nvPicPr>
        <p:blipFill>
          <a:blip r:embed="rId2" cstate="print"/>
          <a:srcRect l="36224" r="11197"/>
          <a:stretch>
            <a:fillRect/>
          </a:stretch>
        </p:blipFill>
        <p:spPr bwMode="auto">
          <a:xfrm>
            <a:off x="4860032" y="3361810"/>
            <a:ext cx="4425485" cy="3638557"/>
          </a:xfrm>
          <a:prstGeom prst="rect">
            <a:avLst/>
          </a:prstGeom>
          <a:noFill/>
          <a:effectLst>
            <a:softEdge rad="63500"/>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21 card </a:t>
            </a:r>
            <a:r>
              <a:rPr lang="nl-NL" dirty="0" err="1" smtClean="0"/>
              <a:t>trick</a:t>
            </a:r>
            <a:endParaRPr lang="nl-NL" dirty="0"/>
          </a:p>
        </p:txBody>
      </p:sp>
      <p:sp>
        <p:nvSpPr>
          <p:cNvPr id="3" name="Tijdelijke aanduiding voor inhoud 2"/>
          <p:cNvSpPr>
            <a:spLocks noGrp="1"/>
          </p:cNvSpPr>
          <p:nvPr>
            <p:ph sz="quarter" idx="1"/>
          </p:nvPr>
        </p:nvSpPr>
        <p:spPr/>
        <p:txBody>
          <a:bodyPr/>
          <a:lstStyle/>
          <a:p>
            <a:pPr>
              <a:buNone/>
            </a:pPr>
            <a:r>
              <a:rPr lang="nl-NL" dirty="0" smtClean="0"/>
              <a:t>The video, </a:t>
            </a:r>
            <a:r>
              <a:rPr lang="nl-NL" dirty="0" err="1" smtClean="0"/>
              <a:t>which</a:t>
            </a:r>
            <a:r>
              <a:rPr lang="nl-NL" dirty="0" smtClean="0"/>
              <a:t> Marc </a:t>
            </a:r>
            <a:r>
              <a:rPr lang="nl-NL" dirty="0" err="1" smtClean="0"/>
              <a:t>send</a:t>
            </a:r>
            <a:r>
              <a:rPr lang="nl-NL" dirty="0" smtClean="0"/>
              <a:t> </a:t>
            </a:r>
            <a:r>
              <a:rPr lang="nl-NL" dirty="0" err="1" smtClean="0"/>
              <a:t>us</a:t>
            </a:r>
            <a:r>
              <a:rPr lang="nl-NL" dirty="0" smtClean="0"/>
              <a:t> is in Dutch. </a:t>
            </a:r>
            <a:r>
              <a:rPr lang="nl-NL" dirty="0" err="1" smtClean="0"/>
              <a:t>Because</a:t>
            </a:r>
            <a:r>
              <a:rPr lang="nl-NL" dirty="0" smtClean="0"/>
              <a:t> of </a:t>
            </a:r>
            <a:r>
              <a:rPr lang="nl-NL" dirty="0" err="1" smtClean="0"/>
              <a:t>that</a:t>
            </a:r>
            <a:r>
              <a:rPr lang="nl-NL" dirty="0" smtClean="0"/>
              <a:t> </a:t>
            </a:r>
            <a:r>
              <a:rPr lang="nl-NL" dirty="0" err="1" smtClean="0"/>
              <a:t>you</a:t>
            </a:r>
            <a:r>
              <a:rPr lang="nl-NL" dirty="0" smtClean="0"/>
              <a:t> </a:t>
            </a:r>
            <a:r>
              <a:rPr lang="nl-NL" dirty="0" err="1" smtClean="0"/>
              <a:t>can</a:t>
            </a:r>
            <a:r>
              <a:rPr lang="nl-NL" dirty="0" smtClean="0"/>
              <a:t> </a:t>
            </a:r>
            <a:r>
              <a:rPr lang="nl-NL" dirty="0" err="1" smtClean="0"/>
              <a:t>watch</a:t>
            </a:r>
            <a:r>
              <a:rPr lang="nl-NL" dirty="0" smtClean="0"/>
              <a:t> the Dutch video and </a:t>
            </a:r>
            <a:r>
              <a:rPr lang="nl-NL" dirty="0" err="1" smtClean="0"/>
              <a:t>you</a:t>
            </a:r>
            <a:r>
              <a:rPr lang="nl-NL" dirty="0" smtClean="0"/>
              <a:t> </a:t>
            </a:r>
            <a:r>
              <a:rPr lang="nl-NL" dirty="0" err="1" smtClean="0"/>
              <a:t>can</a:t>
            </a:r>
            <a:r>
              <a:rPr lang="nl-NL" dirty="0" smtClean="0"/>
              <a:t> </a:t>
            </a:r>
            <a:r>
              <a:rPr lang="nl-NL" dirty="0" err="1" smtClean="0"/>
              <a:t>read</a:t>
            </a:r>
            <a:r>
              <a:rPr lang="nl-NL" dirty="0" smtClean="0"/>
              <a:t> </a:t>
            </a:r>
            <a:r>
              <a:rPr lang="nl-NL" dirty="0" err="1" smtClean="0"/>
              <a:t>on</a:t>
            </a:r>
            <a:r>
              <a:rPr lang="nl-NL" dirty="0" smtClean="0"/>
              <a:t> the </a:t>
            </a:r>
            <a:r>
              <a:rPr lang="nl-NL" dirty="0" err="1" smtClean="0"/>
              <a:t>next</a:t>
            </a:r>
            <a:r>
              <a:rPr lang="nl-NL" dirty="0" smtClean="0"/>
              <a:t> </a:t>
            </a:r>
            <a:r>
              <a:rPr lang="nl-NL" dirty="0" err="1" smtClean="0"/>
              <a:t>slide</a:t>
            </a:r>
            <a:r>
              <a:rPr lang="nl-NL" dirty="0" smtClean="0"/>
              <a:t> the steps in </a:t>
            </a:r>
            <a:r>
              <a:rPr lang="nl-NL" dirty="0" err="1" smtClean="0"/>
              <a:t>English</a:t>
            </a:r>
            <a:r>
              <a:rPr lang="nl-NL" dirty="0" smtClean="0"/>
              <a:t>.</a:t>
            </a:r>
          </a:p>
          <a:p>
            <a:pPr>
              <a:buNone/>
            </a:pPr>
            <a:endParaRPr lang="nl-NL" dirty="0" smtClean="0"/>
          </a:p>
          <a:p>
            <a:pPr>
              <a:buNone/>
            </a:pPr>
            <a:endParaRPr lang="nl-NL" dirty="0" smtClean="0"/>
          </a:p>
          <a:p>
            <a:pPr algn="ctr">
              <a:buNone/>
            </a:pPr>
            <a:r>
              <a:rPr lang="nl-NL" sz="3600" dirty="0" smtClean="0">
                <a:hlinkClick r:id="rId2"/>
              </a:rPr>
              <a:t>The 21 card </a:t>
            </a:r>
            <a:r>
              <a:rPr lang="nl-NL" sz="3600" dirty="0" err="1" smtClean="0">
                <a:hlinkClick r:id="rId2"/>
              </a:rPr>
              <a:t>trick</a:t>
            </a:r>
            <a:endParaRPr lang="nl-NL" sz="36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steps</a:t>
            </a:r>
            <a:endParaRPr lang="nl-NL" dirty="0"/>
          </a:p>
        </p:txBody>
      </p:sp>
      <p:sp>
        <p:nvSpPr>
          <p:cNvPr id="3" name="Tijdelijke aanduiding voor inhoud 2"/>
          <p:cNvSpPr>
            <a:spLocks noGrp="1"/>
          </p:cNvSpPr>
          <p:nvPr>
            <p:ph sz="quarter" idx="1"/>
          </p:nvPr>
        </p:nvSpPr>
        <p:spPr/>
        <p:txBody>
          <a:bodyPr>
            <a:normAutofit fontScale="70000" lnSpcReduction="20000"/>
          </a:bodyPr>
          <a:lstStyle/>
          <a:p>
            <a:pPr>
              <a:buNone/>
            </a:pPr>
            <a:r>
              <a:rPr lang="en-US" dirty="0" smtClean="0"/>
              <a:t>You need 21 cards for this trick.</a:t>
            </a:r>
            <a:endParaRPr lang="nl-NL" dirty="0" smtClean="0"/>
          </a:p>
          <a:p>
            <a:pPr marL="514350" lvl="0" indent="-514350">
              <a:buFont typeface="+mj-lt"/>
              <a:buAutoNum type="arabicPeriod"/>
            </a:pPr>
            <a:r>
              <a:rPr lang="en-US" dirty="0" smtClean="0"/>
              <a:t>The spectator has to choose 1 card. This person should look at the card, but not show it to the magician. Then the spectator has to put the card on top of the other cards.</a:t>
            </a:r>
            <a:endParaRPr lang="nl-NL" dirty="0" smtClean="0"/>
          </a:p>
          <a:p>
            <a:pPr marL="514350" lvl="0" indent="-514350">
              <a:buFont typeface="+mj-lt"/>
              <a:buAutoNum type="arabicPeriod"/>
            </a:pPr>
            <a:r>
              <a:rPr lang="en-US" dirty="0" smtClean="0"/>
              <a:t>The magician makes 3 rows of 7 cards.</a:t>
            </a:r>
            <a:endParaRPr lang="nl-NL" dirty="0" smtClean="0"/>
          </a:p>
          <a:p>
            <a:pPr marL="514350" lvl="0" indent="-514350">
              <a:buFont typeface="+mj-lt"/>
              <a:buAutoNum type="arabicPeriod"/>
            </a:pPr>
            <a:r>
              <a:rPr lang="en-US" dirty="0" smtClean="0"/>
              <a:t>The spectator has to tell in which ROW his card is.</a:t>
            </a:r>
            <a:endParaRPr lang="nl-NL" dirty="0" smtClean="0"/>
          </a:p>
          <a:p>
            <a:pPr marL="514350" lvl="0" indent="-514350">
              <a:buFont typeface="+mj-lt"/>
              <a:buAutoNum type="arabicPeriod"/>
            </a:pPr>
            <a:r>
              <a:rPr lang="en-US" dirty="0" smtClean="0"/>
              <a:t>The magician takes one of the 2 other rows and puts it on top of the row with the card of the spectator. After that he takes the other row. (The row WITH the card of the spectator is now in the middle.)</a:t>
            </a:r>
            <a:endParaRPr lang="nl-NL" dirty="0" smtClean="0"/>
          </a:p>
          <a:p>
            <a:pPr marL="514350" lvl="0" indent="-514350">
              <a:buFont typeface="+mj-lt"/>
              <a:buAutoNum type="arabicPeriod"/>
            </a:pPr>
            <a:r>
              <a:rPr lang="en-US" dirty="0" smtClean="0"/>
              <a:t>The magician repeats step 2+3+4.</a:t>
            </a:r>
            <a:endParaRPr lang="nl-NL" dirty="0" smtClean="0"/>
          </a:p>
          <a:p>
            <a:pPr marL="514350" lvl="0" indent="-514350">
              <a:buFont typeface="+mj-lt"/>
              <a:buAutoNum type="arabicPeriod"/>
            </a:pPr>
            <a:r>
              <a:rPr lang="en-US" dirty="0" smtClean="0"/>
              <a:t>The magician repeats step 2+3+4 again.</a:t>
            </a:r>
            <a:endParaRPr lang="nl-NL" dirty="0" smtClean="0"/>
          </a:p>
          <a:p>
            <a:pPr marL="514350" lvl="0" indent="-514350">
              <a:buFont typeface="+mj-lt"/>
              <a:buAutoNum type="arabicPeriod"/>
            </a:pPr>
            <a:r>
              <a:rPr lang="en-US" dirty="0" smtClean="0"/>
              <a:t>Now the magician tells the spectator that he is going to </a:t>
            </a:r>
            <a:r>
              <a:rPr lang="en-US" i="1" dirty="0" smtClean="0"/>
              <a:t>‘feel’ </a:t>
            </a:r>
            <a:r>
              <a:rPr lang="en-US" dirty="0" smtClean="0"/>
              <a:t>which card the spectator chose at the beginning.  The magician has to count the cards and stop when he is at card 11, because this is the spectator’s card.</a:t>
            </a:r>
            <a:endParaRPr lang="nl-NL" dirty="0" smtClean="0"/>
          </a:p>
          <a:p>
            <a:endParaRPr lang="nl-NL"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But</a:t>
            </a:r>
            <a:r>
              <a:rPr lang="nl-NL" dirty="0" smtClean="0"/>
              <a:t> </a:t>
            </a:r>
            <a:r>
              <a:rPr lang="nl-NL" dirty="0" err="1" smtClean="0"/>
              <a:t>why</a:t>
            </a:r>
            <a:r>
              <a:rPr lang="nl-NL" dirty="0" smtClean="0"/>
              <a:t>?</a:t>
            </a:r>
            <a:endParaRPr lang="nl-NL" dirty="0"/>
          </a:p>
        </p:txBody>
      </p:sp>
      <p:sp>
        <p:nvSpPr>
          <p:cNvPr id="3" name="Tijdelijke aanduiding voor inhoud 2"/>
          <p:cNvSpPr>
            <a:spLocks noGrp="1"/>
          </p:cNvSpPr>
          <p:nvPr>
            <p:ph sz="quarter" idx="1"/>
          </p:nvPr>
        </p:nvSpPr>
        <p:spPr/>
        <p:txBody>
          <a:bodyPr/>
          <a:lstStyle/>
          <a:p>
            <a:r>
              <a:rPr lang="en-GB" dirty="0" smtClean="0"/>
              <a:t>Maybe you wonder why the eleventh card is always the card of the spectator.</a:t>
            </a:r>
          </a:p>
          <a:p>
            <a:r>
              <a:rPr lang="en-GB" dirty="0" smtClean="0"/>
              <a:t>This explanation was not in the video, so we had to discover that by ourselves.</a:t>
            </a:r>
          </a:p>
        </p:txBody>
      </p:sp>
      <p:pic>
        <p:nvPicPr>
          <p:cNvPr id="34818" name="Picture 2" descr="http://www.goochel-trucs.nl/contents/media/speelkaarten1.jpg"/>
          <p:cNvPicPr>
            <a:picLocks noChangeAspect="1" noChangeArrowheads="1"/>
          </p:cNvPicPr>
          <p:nvPr/>
        </p:nvPicPr>
        <p:blipFill>
          <a:blip r:embed="rId2" cstate="print"/>
          <a:srcRect/>
          <a:stretch>
            <a:fillRect/>
          </a:stretch>
        </p:blipFill>
        <p:spPr bwMode="auto">
          <a:xfrm>
            <a:off x="4962525" y="4371974"/>
            <a:ext cx="4181475" cy="248602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Discovering the </a:t>
            </a:r>
            <a:r>
              <a:rPr lang="nl-NL" dirty="0" err="1" smtClean="0"/>
              <a:t>mathematics</a:t>
            </a:r>
            <a:endParaRPr lang="nl-NL" dirty="0"/>
          </a:p>
        </p:txBody>
      </p:sp>
      <p:sp>
        <p:nvSpPr>
          <p:cNvPr id="3" name="Tijdelijke aanduiding voor inhoud 2"/>
          <p:cNvSpPr>
            <a:spLocks noGrp="1"/>
          </p:cNvSpPr>
          <p:nvPr>
            <p:ph sz="quarter" idx="1"/>
          </p:nvPr>
        </p:nvSpPr>
        <p:spPr/>
        <p:txBody>
          <a:bodyPr>
            <a:normAutofit lnSpcReduction="10000"/>
          </a:bodyPr>
          <a:lstStyle/>
          <a:p>
            <a:r>
              <a:rPr lang="en-GB" dirty="0" smtClean="0"/>
              <a:t>First take a card and look which one it is.</a:t>
            </a:r>
          </a:p>
          <a:p>
            <a:r>
              <a:rPr lang="en-GB" dirty="0" smtClean="0"/>
              <a:t>Then put the cards on the table and look where the card is in the rows.</a:t>
            </a:r>
          </a:p>
          <a:p>
            <a:pPr>
              <a:buNone/>
            </a:pPr>
            <a:r>
              <a:rPr lang="en-GB" dirty="0" smtClean="0"/>
              <a:t>The blue cross is the correct card </a:t>
            </a:r>
          </a:p>
          <a:p>
            <a:pPr>
              <a:buNone/>
            </a:pPr>
            <a:r>
              <a:rPr lang="en-GB" dirty="0"/>
              <a:t>f</a:t>
            </a:r>
            <a:r>
              <a:rPr lang="en-GB" dirty="0" smtClean="0"/>
              <a:t>or example.</a:t>
            </a:r>
          </a:p>
          <a:p>
            <a:pPr>
              <a:buNone/>
            </a:pPr>
            <a:r>
              <a:rPr lang="en-GB" dirty="0" smtClean="0"/>
              <a:t>The stripes are other cards.</a:t>
            </a:r>
          </a:p>
          <a:p>
            <a:r>
              <a:rPr lang="en-GB" dirty="0" smtClean="0"/>
              <a:t>Now you have to take the </a:t>
            </a:r>
          </a:p>
          <a:p>
            <a:pPr>
              <a:buNone/>
            </a:pPr>
            <a:r>
              <a:rPr lang="en-GB" dirty="0" smtClean="0"/>
              <a:t>Cards in the correct order.(row </a:t>
            </a:r>
          </a:p>
          <a:p>
            <a:pPr>
              <a:buNone/>
            </a:pPr>
            <a:r>
              <a:rPr lang="en-GB" dirty="0" smtClean="0"/>
              <a:t>3 should be in the middle)</a:t>
            </a:r>
            <a:endParaRPr lang="en-GB" dirty="0"/>
          </a:p>
        </p:txBody>
      </p:sp>
      <p:pic>
        <p:nvPicPr>
          <p:cNvPr id="31748" name="Picture 4"/>
          <p:cNvPicPr>
            <a:picLocks noChangeAspect="1" noChangeArrowheads="1"/>
          </p:cNvPicPr>
          <p:nvPr/>
        </p:nvPicPr>
        <p:blipFill>
          <a:blip r:embed="rId2" cstate="print"/>
          <a:srcRect/>
          <a:stretch>
            <a:fillRect/>
          </a:stretch>
        </p:blipFill>
        <p:spPr bwMode="auto">
          <a:xfrm>
            <a:off x="5868145" y="3312116"/>
            <a:ext cx="3275856" cy="2781180"/>
          </a:xfrm>
          <a:prstGeom prst="rect">
            <a:avLst/>
          </a:prstGeom>
          <a:noFill/>
          <a:ln w="9525">
            <a:noFill/>
            <a:miter lim="800000"/>
            <a:headEnd/>
            <a:tailEnd/>
          </a:ln>
        </p:spPr>
      </p:pic>
      <p:sp>
        <p:nvSpPr>
          <p:cNvPr id="7" name="Tekstvak 6"/>
          <p:cNvSpPr txBox="1"/>
          <p:nvPr/>
        </p:nvSpPr>
        <p:spPr>
          <a:xfrm>
            <a:off x="6228184" y="3172326"/>
            <a:ext cx="2736304" cy="369332"/>
          </a:xfrm>
          <a:prstGeom prst="rect">
            <a:avLst/>
          </a:prstGeom>
          <a:noFill/>
        </p:spPr>
        <p:txBody>
          <a:bodyPr wrap="square" rtlCol="0">
            <a:spAutoFit/>
          </a:bodyPr>
          <a:lstStyle/>
          <a:p>
            <a:r>
              <a:rPr lang="nl-NL" dirty="0" smtClean="0"/>
              <a:t> 1               2             3</a:t>
            </a:r>
            <a:endParaRPr lang="nl-NL"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r>
              <a:rPr lang="nl-NL" dirty="0" smtClean="0"/>
              <a:t>Put the </a:t>
            </a:r>
            <a:r>
              <a:rPr lang="nl-NL" dirty="0" err="1" smtClean="0"/>
              <a:t>cards</a:t>
            </a:r>
            <a:r>
              <a:rPr lang="nl-NL" dirty="0" smtClean="0"/>
              <a:t> </a:t>
            </a:r>
            <a:r>
              <a:rPr lang="nl-NL" dirty="0" err="1" smtClean="0"/>
              <a:t>on</a:t>
            </a:r>
            <a:r>
              <a:rPr lang="nl-NL" dirty="0" smtClean="0"/>
              <a:t> the </a:t>
            </a:r>
            <a:r>
              <a:rPr lang="nl-NL" dirty="0" err="1" smtClean="0"/>
              <a:t>table</a:t>
            </a:r>
            <a:r>
              <a:rPr lang="nl-NL" dirty="0" smtClean="0"/>
              <a:t> </a:t>
            </a:r>
            <a:r>
              <a:rPr lang="nl-NL" dirty="0" err="1" smtClean="0"/>
              <a:t>again</a:t>
            </a:r>
            <a:r>
              <a:rPr lang="nl-NL" dirty="0" smtClean="0"/>
              <a:t>.</a:t>
            </a:r>
          </a:p>
          <a:p>
            <a:r>
              <a:rPr lang="nl-NL" dirty="0" err="1" smtClean="0"/>
              <a:t>Now</a:t>
            </a:r>
            <a:r>
              <a:rPr lang="nl-NL" dirty="0" smtClean="0"/>
              <a:t> </a:t>
            </a:r>
            <a:r>
              <a:rPr lang="nl-NL" dirty="0" err="1" smtClean="0"/>
              <a:t>one</a:t>
            </a:r>
            <a:r>
              <a:rPr lang="nl-NL" dirty="0" smtClean="0"/>
              <a:t> of the crosses has to </a:t>
            </a:r>
            <a:r>
              <a:rPr lang="nl-NL" dirty="0" err="1" smtClean="0"/>
              <a:t>be</a:t>
            </a:r>
            <a:r>
              <a:rPr lang="nl-NL" dirty="0" smtClean="0"/>
              <a:t> the correct card </a:t>
            </a:r>
            <a:r>
              <a:rPr lang="nl-NL" dirty="0" err="1" smtClean="0"/>
              <a:t>because</a:t>
            </a:r>
            <a:r>
              <a:rPr lang="nl-NL" dirty="0" smtClean="0"/>
              <a:t> </a:t>
            </a:r>
            <a:r>
              <a:rPr lang="nl-NL" dirty="0" err="1" smtClean="0"/>
              <a:t>those</a:t>
            </a:r>
            <a:r>
              <a:rPr lang="nl-NL" dirty="0" smtClean="0"/>
              <a:t> 7 </a:t>
            </a:r>
            <a:r>
              <a:rPr lang="nl-NL" dirty="0" err="1" smtClean="0"/>
              <a:t>come</a:t>
            </a:r>
            <a:r>
              <a:rPr lang="nl-NL" dirty="0" smtClean="0"/>
              <a:t> </a:t>
            </a:r>
            <a:r>
              <a:rPr lang="nl-NL" dirty="0" err="1" smtClean="0"/>
              <a:t>from</a:t>
            </a:r>
            <a:r>
              <a:rPr lang="nl-NL" dirty="0" smtClean="0"/>
              <a:t> </a:t>
            </a:r>
            <a:r>
              <a:rPr lang="nl-NL" dirty="0" err="1" smtClean="0"/>
              <a:t>row</a:t>
            </a:r>
            <a:r>
              <a:rPr lang="nl-NL" dirty="0" smtClean="0"/>
              <a:t> 3.</a:t>
            </a:r>
          </a:p>
          <a:p>
            <a:r>
              <a:rPr lang="nl-NL" dirty="0" smtClean="0"/>
              <a:t>The </a:t>
            </a:r>
            <a:r>
              <a:rPr lang="nl-NL" dirty="0" err="1" smtClean="0"/>
              <a:t>row</a:t>
            </a:r>
            <a:r>
              <a:rPr lang="nl-NL" dirty="0" smtClean="0"/>
              <a:t> </a:t>
            </a:r>
            <a:r>
              <a:rPr lang="nl-NL" dirty="0" err="1" smtClean="0"/>
              <a:t>with</a:t>
            </a:r>
            <a:r>
              <a:rPr lang="nl-NL" dirty="0" smtClean="0"/>
              <a:t> the correct card</a:t>
            </a:r>
          </a:p>
          <a:p>
            <a:pPr marL="0" indent="0">
              <a:buNone/>
            </a:pPr>
            <a:r>
              <a:rPr lang="nl-NL" dirty="0"/>
              <a:t> </a:t>
            </a:r>
            <a:r>
              <a:rPr lang="nl-NL" dirty="0" smtClean="0"/>
              <a:t>   has to </a:t>
            </a:r>
            <a:r>
              <a:rPr lang="nl-NL" dirty="0" err="1" smtClean="0"/>
              <a:t>be</a:t>
            </a:r>
            <a:r>
              <a:rPr lang="nl-NL" dirty="0" smtClean="0"/>
              <a:t> put in the </a:t>
            </a:r>
            <a:r>
              <a:rPr lang="nl-NL" dirty="0" err="1" smtClean="0"/>
              <a:t>middle</a:t>
            </a:r>
            <a:r>
              <a:rPr lang="nl-NL" dirty="0" smtClean="0"/>
              <a:t> </a:t>
            </a:r>
          </a:p>
          <a:p>
            <a:pPr marL="0" indent="0">
              <a:buNone/>
            </a:pPr>
            <a:r>
              <a:rPr lang="nl-NL" dirty="0"/>
              <a:t> </a:t>
            </a:r>
            <a:r>
              <a:rPr lang="nl-NL" dirty="0" smtClean="0"/>
              <a:t>   </a:t>
            </a:r>
            <a:r>
              <a:rPr lang="nl-NL" dirty="0" err="1" smtClean="0"/>
              <a:t>again</a:t>
            </a:r>
            <a:r>
              <a:rPr lang="nl-NL" dirty="0" smtClean="0"/>
              <a:t> </a:t>
            </a:r>
            <a:r>
              <a:rPr lang="nl-NL" dirty="0" err="1" smtClean="0"/>
              <a:t>when</a:t>
            </a:r>
            <a:r>
              <a:rPr lang="nl-NL" dirty="0" smtClean="0"/>
              <a:t> </a:t>
            </a:r>
            <a:r>
              <a:rPr lang="nl-NL" dirty="0" err="1" smtClean="0"/>
              <a:t>you</a:t>
            </a:r>
            <a:r>
              <a:rPr lang="nl-NL" dirty="0" smtClean="0"/>
              <a:t> take the</a:t>
            </a:r>
          </a:p>
          <a:p>
            <a:pPr>
              <a:buNone/>
            </a:pPr>
            <a:r>
              <a:rPr lang="nl-NL" dirty="0" smtClean="0"/>
              <a:t>	</a:t>
            </a:r>
            <a:r>
              <a:rPr lang="nl-NL" dirty="0" err="1" smtClean="0"/>
              <a:t>cards</a:t>
            </a:r>
            <a:r>
              <a:rPr lang="nl-NL" dirty="0" smtClean="0"/>
              <a:t>.</a:t>
            </a:r>
          </a:p>
        </p:txBody>
      </p:sp>
      <p:pic>
        <p:nvPicPr>
          <p:cNvPr id="32771" name="Picture 3"/>
          <p:cNvPicPr>
            <a:picLocks noChangeAspect="1" noChangeArrowheads="1"/>
          </p:cNvPicPr>
          <p:nvPr/>
        </p:nvPicPr>
        <p:blipFill>
          <a:blip r:embed="rId2" cstate="print"/>
          <a:srcRect/>
          <a:stretch>
            <a:fillRect/>
          </a:stretch>
        </p:blipFill>
        <p:spPr bwMode="auto">
          <a:xfrm>
            <a:off x="5519657" y="3212976"/>
            <a:ext cx="3108345" cy="2664296"/>
          </a:xfrm>
          <a:prstGeom prst="rect">
            <a:avLst/>
          </a:prstGeom>
          <a:noFill/>
          <a:ln w="9525">
            <a:noFill/>
            <a:miter lim="800000"/>
            <a:headEnd/>
            <a:tailEnd/>
          </a:ln>
        </p:spPr>
      </p:pic>
      <p:sp>
        <p:nvSpPr>
          <p:cNvPr id="6" name="Tekstvak 5"/>
          <p:cNvSpPr txBox="1"/>
          <p:nvPr/>
        </p:nvSpPr>
        <p:spPr>
          <a:xfrm>
            <a:off x="5891401" y="3028310"/>
            <a:ext cx="2520280" cy="369332"/>
          </a:xfrm>
          <a:prstGeom prst="rect">
            <a:avLst/>
          </a:prstGeom>
          <a:noFill/>
        </p:spPr>
        <p:txBody>
          <a:bodyPr wrap="square" rtlCol="0">
            <a:spAutoFit/>
          </a:bodyPr>
          <a:lstStyle/>
          <a:p>
            <a:r>
              <a:rPr lang="nl-NL" dirty="0" smtClean="0"/>
              <a:t>   1          2              3</a:t>
            </a:r>
            <a:endParaRPr lang="nl-NL"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normAutofit fontScale="92500" lnSpcReduction="20000"/>
          </a:bodyPr>
          <a:lstStyle/>
          <a:p>
            <a:r>
              <a:rPr lang="nl-NL" dirty="0" smtClean="0"/>
              <a:t>Put the </a:t>
            </a:r>
            <a:r>
              <a:rPr lang="nl-NL" dirty="0" err="1" smtClean="0"/>
              <a:t>cards</a:t>
            </a:r>
            <a:r>
              <a:rPr lang="nl-NL" dirty="0" smtClean="0"/>
              <a:t> </a:t>
            </a:r>
            <a:r>
              <a:rPr lang="nl-NL" dirty="0" err="1" smtClean="0"/>
              <a:t>for</a:t>
            </a:r>
            <a:r>
              <a:rPr lang="nl-NL" dirty="0" smtClean="0"/>
              <a:t> the last time </a:t>
            </a:r>
            <a:r>
              <a:rPr lang="nl-NL" dirty="0" err="1" smtClean="0"/>
              <a:t>on</a:t>
            </a:r>
            <a:r>
              <a:rPr lang="nl-NL" dirty="0" smtClean="0"/>
              <a:t> the </a:t>
            </a:r>
            <a:r>
              <a:rPr lang="nl-NL" dirty="0" err="1" smtClean="0"/>
              <a:t>table</a:t>
            </a:r>
            <a:r>
              <a:rPr lang="nl-NL" dirty="0" smtClean="0"/>
              <a:t>.</a:t>
            </a:r>
          </a:p>
          <a:p>
            <a:r>
              <a:rPr lang="nl-NL" dirty="0" err="1" smtClean="0"/>
              <a:t>Now</a:t>
            </a:r>
            <a:r>
              <a:rPr lang="nl-NL" dirty="0" smtClean="0"/>
              <a:t> the correct card is in the </a:t>
            </a:r>
            <a:r>
              <a:rPr lang="nl-NL" dirty="0" err="1" smtClean="0"/>
              <a:t>middle</a:t>
            </a:r>
            <a:r>
              <a:rPr lang="nl-NL" dirty="0" smtClean="0"/>
              <a:t> </a:t>
            </a:r>
            <a:r>
              <a:rPr lang="nl-NL" dirty="0" err="1" smtClean="0"/>
              <a:t>row</a:t>
            </a:r>
            <a:r>
              <a:rPr lang="nl-NL" dirty="0" smtClean="0"/>
              <a:t> of </a:t>
            </a:r>
            <a:r>
              <a:rPr lang="nl-NL" dirty="0" err="1" smtClean="0"/>
              <a:t>one</a:t>
            </a:r>
            <a:r>
              <a:rPr lang="nl-NL" dirty="0" smtClean="0"/>
              <a:t> of the </a:t>
            </a:r>
            <a:r>
              <a:rPr lang="nl-NL" dirty="0" err="1" smtClean="0"/>
              <a:t>three</a:t>
            </a:r>
            <a:r>
              <a:rPr lang="nl-NL" dirty="0" smtClean="0"/>
              <a:t> </a:t>
            </a:r>
            <a:r>
              <a:rPr lang="nl-NL" dirty="0" err="1" smtClean="0"/>
              <a:t>rows</a:t>
            </a:r>
            <a:r>
              <a:rPr lang="nl-NL" dirty="0" smtClean="0"/>
              <a:t>.</a:t>
            </a:r>
          </a:p>
          <a:p>
            <a:r>
              <a:rPr lang="nl-NL" dirty="0" smtClean="0"/>
              <a:t>The </a:t>
            </a:r>
            <a:r>
              <a:rPr lang="nl-NL" dirty="0" err="1" smtClean="0"/>
              <a:t>cards</a:t>
            </a:r>
            <a:r>
              <a:rPr lang="nl-NL" dirty="0" smtClean="0"/>
              <a:t> of the correct </a:t>
            </a:r>
            <a:r>
              <a:rPr lang="nl-NL" dirty="0" err="1" smtClean="0"/>
              <a:t>row</a:t>
            </a:r>
            <a:r>
              <a:rPr lang="nl-NL" dirty="0" smtClean="0"/>
              <a:t> are</a:t>
            </a:r>
          </a:p>
          <a:p>
            <a:pPr>
              <a:buNone/>
            </a:pPr>
            <a:r>
              <a:rPr lang="nl-NL" dirty="0" smtClean="0"/>
              <a:t>	put in the </a:t>
            </a:r>
            <a:r>
              <a:rPr lang="nl-NL" dirty="0" err="1" smtClean="0"/>
              <a:t>middle</a:t>
            </a:r>
            <a:r>
              <a:rPr lang="nl-NL" dirty="0" smtClean="0"/>
              <a:t> of the </a:t>
            </a:r>
            <a:r>
              <a:rPr lang="nl-NL" dirty="0" err="1" smtClean="0"/>
              <a:t>steck</a:t>
            </a:r>
            <a:r>
              <a:rPr lang="nl-NL" dirty="0" smtClean="0"/>
              <a:t>. </a:t>
            </a:r>
          </a:p>
          <a:p>
            <a:r>
              <a:rPr lang="nl-NL" dirty="0" smtClean="0"/>
              <a:t>The correct card is </a:t>
            </a:r>
            <a:r>
              <a:rPr lang="nl-NL" dirty="0" err="1" smtClean="0"/>
              <a:t>always</a:t>
            </a:r>
            <a:r>
              <a:rPr lang="nl-NL" dirty="0" smtClean="0"/>
              <a:t> </a:t>
            </a:r>
            <a:r>
              <a:rPr lang="nl-NL" dirty="0" err="1" smtClean="0"/>
              <a:t>exactly</a:t>
            </a:r>
            <a:r>
              <a:rPr lang="nl-NL" dirty="0" smtClean="0"/>
              <a:t> in</a:t>
            </a:r>
          </a:p>
          <a:p>
            <a:pPr>
              <a:buNone/>
            </a:pPr>
            <a:r>
              <a:rPr lang="nl-NL" dirty="0" smtClean="0"/>
              <a:t> 	the </a:t>
            </a:r>
            <a:r>
              <a:rPr lang="nl-NL" dirty="0" err="1" smtClean="0"/>
              <a:t>middle</a:t>
            </a:r>
            <a:r>
              <a:rPr lang="nl-NL" dirty="0" smtClean="0"/>
              <a:t>, </a:t>
            </a:r>
            <a:r>
              <a:rPr lang="nl-NL" dirty="0" err="1" smtClean="0"/>
              <a:t>so</a:t>
            </a:r>
            <a:r>
              <a:rPr lang="nl-NL" dirty="0" smtClean="0"/>
              <a:t> the 11th card.</a:t>
            </a:r>
          </a:p>
          <a:p>
            <a:r>
              <a:rPr lang="nl-NL" dirty="0" err="1" smtClean="0"/>
              <a:t>Now</a:t>
            </a:r>
            <a:r>
              <a:rPr lang="nl-NL" dirty="0" smtClean="0"/>
              <a:t> </a:t>
            </a:r>
            <a:r>
              <a:rPr lang="nl-NL" dirty="0" err="1" smtClean="0"/>
              <a:t>take</a:t>
            </a:r>
            <a:r>
              <a:rPr lang="nl-NL" dirty="0" smtClean="0"/>
              <a:t> the 11th card of the</a:t>
            </a:r>
          </a:p>
          <a:p>
            <a:pPr>
              <a:buNone/>
            </a:pPr>
            <a:r>
              <a:rPr lang="nl-NL" dirty="0" smtClean="0"/>
              <a:t>	</a:t>
            </a:r>
            <a:r>
              <a:rPr lang="nl-NL" dirty="0" err="1" smtClean="0"/>
              <a:t>steck</a:t>
            </a:r>
            <a:r>
              <a:rPr lang="nl-NL" dirty="0" smtClean="0"/>
              <a:t> and…</a:t>
            </a:r>
          </a:p>
          <a:p>
            <a:pPr>
              <a:buNone/>
            </a:pPr>
            <a:r>
              <a:rPr lang="nl-NL" dirty="0" smtClean="0"/>
              <a:t>   </a:t>
            </a:r>
            <a:r>
              <a:rPr lang="nl-NL" dirty="0" err="1" smtClean="0"/>
              <a:t>Tadaaa</a:t>
            </a:r>
            <a:r>
              <a:rPr lang="nl-NL" dirty="0" smtClean="0"/>
              <a:t> </a:t>
            </a:r>
            <a:r>
              <a:rPr lang="nl-NL" dirty="0" err="1" smtClean="0"/>
              <a:t>there</a:t>
            </a:r>
            <a:r>
              <a:rPr lang="nl-NL" dirty="0" smtClean="0"/>
              <a:t> is the correct card.</a:t>
            </a:r>
            <a:endParaRPr lang="nl-NL" dirty="0"/>
          </a:p>
        </p:txBody>
      </p:sp>
      <p:pic>
        <p:nvPicPr>
          <p:cNvPr id="33793" name="Picture 1"/>
          <p:cNvPicPr>
            <a:picLocks noChangeAspect="1" noChangeArrowheads="1"/>
          </p:cNvPicPr>
          <p:nvPr/>
        </p:nvPicPr>
        <p:blipFill>
          <a:blip r:embed="rId2" cstate="print"/>
          <a:srcRect/>
          <a:stretch>
            <a:fillRect/>
          </a:stretch>
        </p:blipFill>
        <p:spPr bwMode="auto">
          <a:xfrm>
            <a:off x="6228184" y="3006244"/>
            <a:ext cx="2637118" cy="2354957"/>
          </a:xfrm>
          <a:prstGeom prst="rect">
            <a:avLst/>
          </a:prstGeom>
          <a:noFill/>
          <a:ln w="9525">
            <a:noFill/>
            <a:miter lim="800000"/>
            <a:headEnd/>
            <a:tailEnd/>
          </a:ln>
        </p:spPr>
      </p:pic>
      <p:sp>
        <p:nvSpPr>
          <p:cNvPr id="5" name="Tekstvak 4"/>
          <p:cNvSpPr txBox="1"/>
          <p:nvPr/>
        </p:nvSpPr>
        <p:spPr>
          <a:xfrm>
            <a:off x="6228184" y="2636912"/>
            <a:ext cx="2915816" cy="369332"/>
          </a:xfrm>
          <a:prstGeom prst="rect">
            <a:avLst/>
          </a:prstGeom>
          <a:noFill/>
        </p:spPr>
        <p:txBody>
          <a:bodyPr wrap="square" rtlCol="0">
            <a:spAutoFit/>
          </a:bodyPr>
          <a:lstStyle/>
          <a:p>
            <a:r>
              <a:rPr lang="nl-NL" dirty="0" smtClean="0"/>
              <a:t>   1	    2             3</a:t>
            </a:r>
            <a:endParaRPr lang="nl-NL"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Oorspro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372</TotalTime>
  <Words>556</Words>
  <Application>Microsoft Office PowerPoint</Application>
  <PresentationFormat>Diavoorstelling (4:3)</PresentationFormat>
  <Paragraphs>65</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Tw Cen MT</vt:lpstr>
      <vt:lpstr>Wingdings</vt:lpstr>
      <vt:lpstr>Wingdings 2</vt:lpstr>
      <vt:lpstr>Mediaan</vt:lpstr>
      <vt:lpstr>21 card trick Marc Morelli</vt:lpstr>
      <vt:lpstr>Hello Indian students,</vt:lpstr>
      <vt:lpstr>Marc Morelli</vt:lpstr>
      <vt:lpstr>The 21 card trick</vt:lpstr>
      <vt:lpstr>The steps</vt:lpstr>
      <vt:lpstr>But why?</vt:lpstr>
      <vt:lpstr>Discovering the mathematics</vt:lpstr>
      <vt:lpstr>PowerPoint-presentatie</vt:lpstr>
      <vt:lpstr>PowerPoint-presentatie</vt:lpstr>
      <vt:lpstr>THE END</vt:lpstr>
    </vt:vector>
  </TitlesOfParts>
  <Company>quote components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card trick Marc Morelli</dc:title>
  <dc:creator>Carlie Wijnen</dc:creator>
  <cp:lastModifiedBy>Isa Kraaijvanger (140768)</cp:lastModifiedBy>
  <cp:revision>27</cp:revision>
  <dcterms:created xsi:type="dcterms:W3CDTF">2016-01-24T12:44:57Z</dcterms:created>
  <dcterms:modified xsi:type="dcterms:W3CDTF">2016-01-26T12:51:17Z</dcterms:modified>
</cp:coreProperties>
</file>